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700"/>
    <a:srgbClr val="0072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8"/>
    <p:restoredTop sz="94694"/>
  </p:normalViewPr>
  <p:slideViewPr>
    <p:cSldViewPr snapToGrid="0" snapToObjects="1">
      <p:cViewPr>
        <p:scale>
          <a:sx n="146" d="100"/>
          <a:sy n="146" d="100"/>
        </p:scale>
        <p:origin x="144" y="-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3FF65-34B9-8B43-83CA-56177C8FD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C54BE-C4AF-4341-A279-2CEDDD17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A629-C622-464B-8669-73192605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20A403-1885-9940-86D2-69A15114E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31B9E-7408-7847-ABEA-7D120FD8F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340574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7520D-770E-604A-B0C4-82328ACCA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B2AFAD-E5A0-494B-91F5-ACB8B102BF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499DE-83CC-5744-BDF0-CB22C62A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D16EC7-6B80-BD4E-BBC1-F8CBD618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A1D7B-B624-944F-B701-5BBC2268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7991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23BAA-2938-E349-AF8E-0032CC767D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82AE5A-65CF-F447-9832-D2047E092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2AA18-EBCC-E342-B8A8-1F0F78042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405789-41BA-B04D-AF69-BD768E298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144F-E52E-BC40-8070-729E201D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618315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EB8A-75D4-D941-800D-4D610150B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1712-33A3-BC4B-8919-039CD55D5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D5B07-9BE9-E246-B299-7309C223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77064-507B-3345-A9F6-F2A4E26BF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905B9-C574-C644-9E40-EB8A81805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590425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676E-D8AA-154D-AE80-36997BAC9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3E4FA2-0269-2E43-AEF9-CA77D02A9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D79E-894D-084B-B21E-5B498245E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700D3-E6BB-1E47-A7E1-87ADB107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FEEAD-3397-C34A-A8F7-EDDC54ED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3152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0DD6E-214B-264A-AEBB-63A32DE57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98EF7-A823-6E40-ADA1-8B5F20C96A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9F9D1-5AB8-8743-B1B1-FD62D653D2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AA2BA-E5FD-6946-B915-CA55C98B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B3ADC-1FD3-7D47-A70B-669632870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61F21E-5DD9-2F4F-895E-2B50F3603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01469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5DAE1-64BB-ED4B-95BF-10658B03D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5DE2-8E78-9F4C-ACD0-DFE832D9D2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35A65-597F-C046-8C29-EF861634AB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67DE1-17B8-634A-84BC-777367A7DA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FAA0E-0257-AF44-98C9-01D7C09E7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88142-9E07-024A-8B0C-91353939A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51AAC-01FD-E840-8A38-5CD9BFCE1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F67EB9-1AFB-ED4B-9CE1-12133F027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0910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2029A-6CC9-C441-A1EC-7E6FE51E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EEDBE-70A4-8D4A-9D18-C04DB0809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A69B0A-EC60-CA4F-B744-5D7ABF57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F80A2-20AB-3049-87A0-4B20989F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5482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175195-AA2A-9C4B-8CF1-3D3A58B3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6DC37-5C0A-2047-BC5E-32B10142E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D710D-8440-3649-AB5D-AB9B6522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67911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9E09-3D89-0B4E-B5E2-5F7599B4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1410-7C17-8847-A6A2-5F19B22D5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B73256-8B40-DC4F-BDE9-60869F2E7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A8BC4C-3BFF-FF48-8B30-3083299CB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516B54-FD8A-D143-93E3-57806F7DE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6F47-F2EF-8A44-9343-B95EA8E5C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4248782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0870-30E0-0E4E-9F9E-AFD3B9AFF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EAC1B4-BAF9-4B4C-9B58-390F702E8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F16FC5-9F8E-E04D-AEB9-B2E5BF590A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8C398-9D57-C348-9B10-53F4723D5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1936B5-5865-BE4A-A964-3B9A15919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6F91-909C-494E-BD19-5E3C7FE0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74460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C4DC4D-8522-E14B-BCDF-91ABA55F3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A15B9D-370E-AB44-936D-2A0E2F29ED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14384-3D6B-A841-B44D-FF2B449D66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2AC08-36CE-9E4A-B3A0-41C9E6C0D714}" type="datetimeFigureOut">
              <a:rPr lang="en-NO" smtClean="0"/>
              <a:t>07/09/2020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2C76B-B4AA-8844-8F08-11C074CB57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BF4A-02E8-434B-AAC0-BE4643EED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EB9CD-674B-5649-B6FC-03BE39D426CB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65618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FEA54D-4D45-0645-8A49-8295CB691D8F}"/>
              </a:ext>
            </a:extLst>
          </p:cNvPr>
          <p:cNvSpPr/>
          <p:nvPr/>
        </p:nvSpPr>
        <p:spPr>
          <a:xfrm>
            <a:off x="6343650" y="957263"/>
            <a:ext cx="3114675" cy="2643187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109474-2B55-FD46-B473-2E6E831B4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6623"/>
            <a:ext cx="5672138" cy="24696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CB042D-DF33-2D4D-9698-C13AD3893819}"/>
              </a:ext>
            </a:extLst>
          </p:cNvPr>
          <p:cNvCxnSpPr/>
          <p:nvPr/>
        </p:nvCxnSpPr>
        <p:spPr>
          <a:xfrm>
            <a:off x="6343650" y="957263"/>
            <a:ext cx="311467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2F49A3-3484-DB4F-91B3-A002C85EE3D8}"/>
              </a:ext>
            </a:extLst>
          </p:cNvPr>
          <p:cNvCxnSpPr/>
          <p:nvPr/>
        </p:nvCxnSpPr>
        <p:spPr>
          <a:xfrm>
            <a:off x="6343650" y="4151679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94418E-6B23-0F44-861D-646072B861FF}"/>
              </a:ext>
            </a:extLst>
          </p:cNvPr>
          <p:cNvCxnSpPr/>
          <p:nvPr/>
        </p:nvCxnSpPr>
        <p:spPr>
          <a:xfrm>
            <a:off x="6343650" y="4758421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B59EBD-4FB3-3042-8A57-09191954436D}"/>
              </a:ext>
            </a:extLst>
          </p:cNvPr>
          <p:cNvCxnSpPr/>
          <p:nvPr/>
        </p:nvCxnSpPr>
        <p:spPr>
          <a:xfrm>
            <a:off x="6343650" y="5348288"/>
            <a:ext cx="31146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850905-C05F-B840-B8A2-784FEDC6B0C8}"/>
              </a:ext>
            </a:extLst>
          </p:cNvPr>
          <p:cNvSpPr txBox="1"/>
          <p:nvPr/>
        </p:nvSpPr>
        <p:spPr>
          <a:xfrm rot="16200000">
            <a:off x="5381069" y="212212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Continuum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5932CA-D486-2145-A85D-9DE0CF253238}"/>
              </a:ext>
            </a:extLst>
          </p:cNvPr>
          <p:cNvSpPr txBox="1"/>
          <p:nvPr/>
        </p:nvSpPr>
        <p:spPr>
          <a:xfrm rot="16200000">
            <a:off x="5175347" y="4453808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Descrete levels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8F1101-2E46-384A-98B1-4601D5D13DB4}"/>
              </a:ext>
            </a:extLst>
          </p:cNvPr>
          <p:cNvSpPr txBox="1"/>
          <p:nvPr/>
        </p:nvSpPr>
        <p:spPr>
          <a:xfrm>
            <a:off x="7159918" y="5473185"/>
            <a:ext cx="148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state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D190CA-7FC4-9E43-9FC1-6AE5ED267831}"/>
              </a:ext>
            </a:extLst>
          </p:cNvPr>
          <p:cNvSpPr txBox="1"/>
          <p:nvPr/>
        </p:nvSpPr>
        <p:spPr>
          <a:xfrm>
            <a:off x="7159917" y="552451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O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Excited state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A20311-9179-894A-A95A-425FDD2168A7}"/>
              </a:ext>
            </a:extLst>
          </p:cNvPr>
          <p:cNvCxnSpPr>
            <a:cxnSpLocks/>
          </p:cNvCxnSpPr>
          <p:nvPr/>
        </p:nvCxnSpPr>
        <p:spPr>
          <a:xfrm>
            <a:off x="6343650" y="3545271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A0AF3E-9702-E746-876C-E99130171FF6}"/>
              </a:ext>
            </a:extLst>
          </p:cNvPr>
          <p:cNvCxnSpPr>
            <a:cxnSpLocks/>
          </p:cNvCxnSpPr>
          <p:nvPr/>
        </p:nvCxnSpPr>
        <p:spPr>
          <a:xfrm>
            <a:off x="6343650" y="2541533"/>
            <a:ext cx="3114675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EFECC68-2CAF-A74F-B8A0-56DF2140700C}"/>
              </a:ext>
            </a:extLst>
          </p:cNvPr>
          <p:cNvCxnSpPr>
            <a:cxnSpLocks/>
          </p:cNvCxnSpPr>
          <p:nvPr/>
        </p:nvCxnSpPr>
        <p:spPr>
          <a:xfrm>
            <a:off x="8727857" y="2541533"/>
            <a:ext cx="0" cy="100373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980F0C-9771-1D4B-B9D2-81481ACB69C5}"/>
              </a:ext>
            </a:extLst>
          </p:cNvPr>
          <p:cNvCxnSpPr>
            <a:cxnSpLocks/>
          </p:cNvCxnSpPr>
          <p:nvPr/>
        </p:nvCxnSpPr>
        <p:spPr>
          <a:xfrm>
            <a:off x="8716362" y="957263"/>
            <a:ext cx="0" cy="158427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F548954-9640-974E-80B4-38A535942A90}"/>
              </a:ext>
            </a:extLst>
          </p:cNvPr>
          <p:cNvCxnSpPr>
            <a:cxnSpLocks/>
          </p:cNvCxnSpPr>
          <p:nvPr/>
        </p:nvCxnSpPr>
        <p:spPr>
          <a:xfrm>
            <a:off x="8725887" y="3544779"/>
            <a:ext cx="0" cy="606900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6C5D57-BA36-764C-B90B-090D904AD564}"/>
              </a:ext>
            </a:extLst>
          </p:cNvPr>
          <p:cNvCxnSpPr>
            <a:cxnSpLocks/>
          </p:cNvCxnSpPr>
          <p:nvPr/>
        </p:nvCxnSpPr>
        <p:spPr>
          <a:xfrm>
            <a:off x="8725887" y="4139590"/>
            <a:ext cx="0" cy="1208698"/>
          </a:xfrm>
          <a:prstGeom prst="line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/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6E080B6-1E9B-4949-804E-748D00200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852355"/>
                <a:ext cx="738344" cy="369332"/>
              </a:xfrm>
              <a:prstGeom prst="rect">
                <a:avLst/>
              </a:prstGeom>
              <a:blipFill>
                <a:blip r:embed="rId3"/>
                <a:stretch>
                  <a:fillRect l="-678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/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1st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741B524-7525-F648-AADD-4A531A915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6" y="2063250"/>
                <a:ext cx="912092" cy="369332"/>
              </a:xfrm>
              <a:prstGeom prst="rect">
                <a:avLst/>
              </a:prstGeom>
              <a:blipFill>
                <a:blip r:embed="rId4"/>
                <a:stretch>
                  <a:fillRect l="-4110" t="-3226" b="-1935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/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2nd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96B5BE-6696-3E4C-A37E-6A6BA8D34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887" y="2842149"/>
                <a:ext cx="912097" cy="369332"/>
              </a:xfrm>
              <a:prstGeom prst="rect">
                <a:avLst/>
              </a:prstGeom>
              <a:blipFill>
                <a:blip r:embed="rId5"/>
                <a:stretch>
                  <a:fillRect l="-4110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/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3rd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CFE53FB-D2B0-6449-8E19-6A65D161F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5413" y="3770258"/>
                <a:ext cx="764953" cy="369332"/>
              </a:xfrm>
              <a:prstGeom prst="rect">
                <a:avLst/>
              </a:prstGeom>
              <a:blipFill>
                <a:blip r:embed="rId6"/>
                <a:stretch>
                  <a:fillRect l="-4918" t="-6667" r="-1639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/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NO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4th</a:t>
                </a:r>
                <a:r>
                  <a:rPr lang="en-NO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nb-NO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NO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86E128A-0DB1-3E42-ACDB-E347EDA3F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362" y="4925880"/>
                <a:ext cx="752129" cy="369332"/>
              </a:xfrm>
              <a:prstGeom prst="rect">
                <a:avLst/>
              </a:prstGeom>
              <a:blipFill>
                <a:blip r:embed="rId7"/>
                <a:stretch>
                  <a:fillRect l="-4918" t="-6667" b="-20000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>
            <a:extLst>
              <a:ext uri="{FF2B5EF4-FFF2-40B4-BE49-F238E27FC236}">
                <a16:creationId xmlns:a16="http://schemas.microsoft.com/office/drawing/2014/main" id="{16D19EBD-492A-6C45-ADAA-9D003E93046B}"/>
              </a:ext>
            </a:extLst>
          </p:cNvPr>
          <p:cNvSpPr/>
          <p:nvPr/>
        </p:nvSpPr>
        <p:spPr>
          <a:xfrm>
            <a:off x="8725886" y="1649420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42E1E33-8740-6147-9651-3EFCAF805512}"/>
              </a:ext>
            </a:extLst>
          </p:cNvPr>
          <p:cNvSpPr/>
          <p:nvPr/>
        </p:nvSpPr>
        <p:spPr>
          <a:xfrm>
            <a:off x="8725886" y="270768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26331FFC-5B0D-2F41-BCC5-4B48927FE461}"/>
              </a:ext>
            </a:extLst>
          </p:cNvPr>
          <p:cNvSpPr/>
          <p:nvPr/>
        </p:nvSpPr>
        <p:spPr>
          <a:xfrm>
            <a:off x="8725886" y="3614967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7F2C466E-934C-8C44-9EDA-293F7553909F}"/>
              </a:ext>
            </a:extLst>
          </p:cNvPr>
          <p:cNvSpPr/>
          <p:nvPr/>
        </p:nvSpPr>
        <p:spPr>
          <a:xfrm>
            <a:off x="8725886" y="4445776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8A09CD3-3982-8E42-B28A-04914319829E}"/>
              </a:ext>
            </a:extLst>
          </p:cNvPr>
          <p:cNvSpPr txBox="1"/>
          <p:nvPr/>
        </p:nvSpPr>
        <p:spPr>
          <a:xfrm>
            <a:off x="7923747" y="4270384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0AD76475-8088-3547-8A32-74B5F7190533}"/>
              </a:ext>
            </a:extLst>
          </p:cNvPr>
          <p:cNvSpPr/>
          <p:nvPr/>
        </p:nvSpPr>
        <p:spPr>
          <a:xfrm>
            <a:off x="1345916" y="449662"/>
            <a:ext cx="751368" cy="20557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C6DF813-86D4-0A4C-A91B-F32B01FB9959}"/>
              </a:ext>
            </a:extLst>
          </p:cNvPr>
          <p:cNvSpPr txBox="1"/>
          <p:nvPr/>
        </p:nvSpPr>
        <p:spPr>
          <a:xfrm>
            <a:off x="1267630" y="1248262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1F3FEB9-9A04-6F43-AC18-86FEB3FE0F5D}"/>
              </a:ext>
            </a:extLst>
          </p:cNvPr>
          <p:cNvSpPr txBox="1"/>
          <p:nvPr/>
        </p:nvSpPr>
        <p:spPr>
          <a:xfrm>
            <a:off x="7923747" y="287256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B0F7D92-9908-7849-A4FA-CE757080FC06}"/>
              </a:ext>
            </a:extLst>
          </p:cNvPr>
          <p:cNvSpPr txBox="1"/>
          <p:nvPr/>
        </p:nvSpPr>
        <p:spPr>
          <a:xfrm>
            <a:off x="7923747" y="361362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endParaRPr lang="en-NO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1D327B-7B15-3C4B-948A-CFAF7599E540}"/>
                  </a:ext>
                </a:extLst>
              </p:cNvPr>
              <p:cNvSpPr/>
              <p:nvPr/>
            </p:nvSpPr>
            <p:spPr>
              <a:xfrm>
                <a:off x="1267630" y="1692998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D1D327B-7B15-3C4B-948A-CFAF7599E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30" y="1692998"/>
                <a:ext cx="354584" cy="369332"/>
              </a:xfrm>
              <a:prstGeom prst="rect">
                <a:avLst/>
              </a:prstGeom>
              <a:blipFill>
                <a:blip r:embed="rId8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945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EFF0CA-EC24-854D-AE14-A17A6D5C5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450850"/>
            <a:ext cx="8775700" cy="595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06A0A1-0CFB-AF42-845A-C7A3F43DD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3" r="3791" b="9441"/>
          <a:stretch/>
        </p:blipFill>
        <p:spPr>
          <a:xfrm>
            <a:off x="2843561" y="3624146"/>
            <a:ext cx="6556917" cy="2241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3427BE-797E-1341-BB7C-107C3F1B1B7D}"/>
              </a:ext>
            </a:extLst>
          </p:cNvPr>
          <p:cNvSpPr txBox="1"/>
          <p:nvPr/>
        </p:nvSpPr>
        <p:spPr>
          <a:xfrm>
            <a:off x="3323063" y="345688"/>
            <a:ext cx="122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*P</a:t>
            </a:r>
            <a:r>
              <a:rPr lang="en-NO" dirty="0"/>
              <a:t>er totICE</a:t>
            </a:r>
          </a:p>
        </p:txBody>
      </p:sp>
    </p:spTree>
    <p:extLst>
      <p:ext uri="{BB962C8B-B14F-4D97-AF65-F5344CB8AC3E}">
        <p14:creationId xmlns:p14="http://schemas.microsoft.com/office/powerpoint/2010/main" val="973188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5092E4-3F92-6544-A20E-06F0541A2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481" y="227826"/>
            <a:ext cx="8775700" cy="5956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48C1D-DAC6-234C-B75E-98D76ABF5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43" t="6482" r="3791" b="10069"/>
          <a:stretch/>
        </p:blipFill>
        <p:spPr>
          <a:xfrm>
            <a:off x="2497872" y="3417849"/>
            <a:ext cx="6556917" cy="2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33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5A064411-B6EB-B547-83B8-45CA5D848BB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52" y="163830"/>
            <a:ext cx="4572000" cy="162306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9F44A-C48C-4048-8C39-464C7165E3AC}"/>
                  </a:ext>
                </a:extLst>
              </p:cNvPr>
              <p:cNvSpPr txBox="1"/>
              <p:nvPr/>
            </p:nvSpPr>
            <p:spPr>
              <a:xfrm>
                <a:off x="1722864" y="3097576"/>
                <a:ext cx="2687723" cy="45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sz="240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sPre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Pre>
                        <m:sPre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sub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  <m:r>
                        <a:rPr lang="nb-NO" sz="24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nb-NO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nb-NO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Pre>
                                <m:sPrePr>
                                  <m:ctrlP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PrePr>
                                <m:sub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sub>
                                <m:sup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  <m:e>
                                  <m:r>
                                    <a:rPr lang="nb-NO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sPre>
                            </m:e>
                          </m:d>
                        </m:e>
                        <m:sup>
                          <m:r>
                            <a:rPr lang="nb-NO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NO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E9F44A-C48C-4048-8C39-464C7165E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864" y="3097576"/>
                <a:ext cx="2687723" cy="453394"/>
              </a:xfrm>
              <a:prstGeom prst="rect">
                <a:avLst/>
              </a:prstGeom>
              <a:blipFill>
                <a:blip r:embed="rId3"/>
                <a:stretch>
                  <a:fillRect l="-472" b="-27778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3AAC511-0B36-6B46-8AE4-0CD1EF8D5885}"/>
              </a:ext>
            </a:extLst>
          </p:cNvPr>
          <p:cNvSpPr txBox="1"/>
          <p:nvPr/>
        </p:nvSpPr>
        <p:spPr>
          <a:xfrm>
            <a:off x="4980951" y="2585609"/>
            <a:ext cx="19736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scattering</a:t>
            </a: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absorption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06D4E3-0A31-4240-8CCB-89339A6B6A5E}"/>
              </a:ext>
            </a:extLst>
          </p:cNvPr>
          <p:cNvSpPr/>
          <p:nvPr/>
        </p:nvSpPr>
        <p:spPr>
          <a:xfrm>
            <a:off x="7242850" y="2223785"/>
            <a:ext cx="6096000" cy="282769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E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lastic scattering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I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nelastic scattering</a:t>
            </a:r>
          </a:p>
          <a:p>
            <a:endParaRPr lang="en-NO" dirty="0">
              <a:latin typeface="Times" pitchFamily="2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R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adiative capture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F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ission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C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harged particle emission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N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eutron emission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6C3A07-6833-8542-A4F7-2850A7CD51F3}"/>
              </a:ext>
            </a:extLst>
          </p:cNvPr>
          <p:cNvCxnSpPr>
            <a:cxnSpLocks/>
          </p:cNvCxnSpPr>
          <p:nvPr/>
        </p:nvCxnSpPr>
        <p:spPr>
          <a:xfrm flipV="1">
            <a:off x="4410379" y="2935482"/>
            <a:ext cx="468278" cy="290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eft Brace 13">
            <a:extLst>
              <a:ext uri="{FF2B5EF4-FFF2-40B4-BE49-F238E27FC236}">
                <a16:creationId xmlns:a16="http://schemas.microsoft.com/office/drawing/2014/main" id="{F3F515CB-A9A2-3D49-921D-D53A78A25EC3}"/>
              </a:ext>
            </a:extLst>
          </p:cNvPr>
          <p:cNvSpPr/>
          <p:nvPr/>
        </p:nvSpPr>
        <p:spPr>
          <a:xfrm>
            <a:off x="6969437" y="2481146"/>
            <a:ext cx="243676" cy="479502"/>
          </a:xfrm>
          <a:prstGeom prst="leftBrace">
            <a:avLst>
              <a:gd name="adj1" fmla="val 8333"/>
              <a:gd name="adj2" fmla="val 5232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8B543740-7477-D44C-A9BC-6DE17E15B9A0}"/>
              </a:ext>
            </a:extLst>
          </p:cNvPr>
          <p:cNvSpPr/>
          <p:nvPr/>
        </p:nvSpPr>
        <p:spPr>
          <a:xfrm>
            <a:off x="6969437" y="3568556"/>
            <a:ext cx="243676" cy="1282224"/>
          </a:xfrm>
          <a:prstGeom prst="leftBrace">
            <a:avLst>
              <a:gd name="adj1" fmla="val 8333"/>
              <a:gd name="adj2" fmla="val 2407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6D78AA-0AD0-F34B-B87D-27BE6CBF534A}"/>
              </a:ext>
            </a:extLst>
          </p:cNvPr>
          <p:cNvCxnSpPr>
            <a:cxnSpLocks/>
          </p:cNvCxnSpPr>
          <p:nvPr/>
        </p:nvCxnSpPr>
        <p:spPr>
          <a:xfrm>
            <a:off x="7086600" y="3997649"/>
            <a:ext cx="1265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FEEB1E-5CB8-E64C-8C69-3B5041AD3138}"/>
              </a:ext>
            </a:extLst>
          </p:cNvPr>
          <p:cNvCxnSpPr>
            <a:cxnSpLocks/>
          </p:cNvCxnSpPr>
          <p:nvPr/>
        </p:nvCxnSpPr>
        <p:spPr>
          <a:xfrm>
            <a:off x="7086600" y="4421511"/>
            <a:ext cx="12651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11983F1-C6DE-BC44-9044-01882657D775}"/>
              </a:ext>
            </a:extLst>
          </p:cNvPr>
          <p:cNvCxnSpPr>
            <a:cxnSpLocks/>
          </p:cNvCxnSpPr>
          <p:nvPr/>
        </p:nvCxnSpPr>
        <p:spPr>
          <a:xfrm>
            <a:off x="4407008" y="3487496"/>
            <a:ext cx="468278" cy="2900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0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NO" dirty="0"/>
              <a:t>lastic scattering (n,n’)</a:t>
            </a:r>
          </a:p>
        </p:txBody>
      </p:sp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74613DF7-2E2D-7A46-A43B-06ED230696F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0271" y="745769"/>
            <a:ext cx="2564876" cy="5642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1784016" y="3498763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446410" y="2783503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410" y="2783503"/>
                <a:ext cx="1430517" cy="143051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/>
              <p:nvPr/>
            </p:nvSpPr>
            <p:spPr>
              <a:xfrm rot="21317972">
                <a:off x="9899083" y="2551460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nb-NO" b="0" i="1" dirty="0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17972">
                <a:off x="9899083" y="2551460"/>
                <a:ext cx="405353" cy="405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6B36E1-B1E0-C74B-86B0-5323EDD5E8A5}"/>
              </a:ext>
            </a:extLst>
          </p:cNvPr>
          <p:cNvCxnSpPr>
            <a:cxnSpLocks/>
          </p:cNvCxnSpPr>
          <p:nvPr/>
        </p:nvCxnSpPr>
        <p:spPr>
          <a:xfrm rot="18873440">
            <a:off x="10171479" y="2408488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DBD5811-4D16-4B42-97C7-1431EB6969FF}"/>
              </a:ext>
            </a:extLst>
          </p:cNvPr>
          <p:cNvGrpSpPr/>
          <p:nvPr/>
        </p:nvGrpSpPr>
        <p:grpSpPr>
          <a:xfrm>
            <a:off x="1366881" y="4781837"/>
            <a:ext cx="9075227" cy="2076163"/>
            <a:chOff x="2088694" y="4211471"/>
            <a:chExt cx="9075227" cy="2076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9C626-C069-5A45-A52A-669536647310}"/>
                    </a:ext>
                  </a:extLst>
                </p:cNvPr>
                <p:cNvSpPr/>
                <p:nvPr/>
              </p:nvSpPr>
              <p:spPr>
                <a:xfrm>
                  <a:off x="2088694" y="5369699"/>
                  <a:ext cx="405353" cy="40535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2A9C626-C069-5A45-A52A-66953664731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8694" y="5369699"/>
                  <a:ext cx="405353" cy="405353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16FFB8F-55B2-8245-B736-E1DBC4D9AF1F}"/>
                    </a:ext>
                  </a:extLst>
                </p:cNvPr>
                <p:cNvSpPr/>
                <p:nvPr/>
              </p:nvSpPr>
              <p:spPr>
                <a:xfrm>
                  <a:off x="3629977" y="4857117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216FFB8F-55B2-8245-B736-E1DBC4D9AF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29977" y="4857117"/>
                  <a:ext cx="1430517" cy="1430517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391CAB5-3F86-F64C-B6D9-9F709E4DF43E}"/>
                </a:ext>
              </a:extLst>
            </p:cNvPr>
            <p:cNvCxnSpPr>
              <a:cxnSpLocks/>
            </p:cNvCxnSpPr>
            <p:nvPr/>
          </p:nvCxnSpPr>
          <p:spPr>
            <a:xfrm>
              <a:off x="2505829" y="5572375"/>
              <a:ext cx="5412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8D4FF7-5448-804A-8E4F-81E0968A79B4}"/>
                    </a:ext>
                  </a:extLst>
                </p:cNvPr>
                <p:cNvSpPr txBox="1"/>
                <p:nvPr/>
              </p:nvSpPr>
              <p:spPr>
                <a:xfrm>
                  <a:off x="5420168" y="5156877"/>
                  <a:ext cx="75661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NO" sz="5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78D4FF7-5448-804A-8E4F-81E0968A7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20168" y="5156877"/>
                  <a:ext cx="756617" cy="830997"/>
                </a:xfrm>
                <a:prstGeom prst="rect">
                  <a:avLst/>
                </a:prstGeom>
                <a:blipFill>
                  <a:blip r:embed="rId12"/>
                  <a:stretch>
                    <a:fillRect l="-15254" r="-13559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641D7C3-6E64-464E-A743-34A6AC763286}"/>
                    </a:ext>
                  </a:extLst>
                </p:cNvPr>
                <p:cNvSpPr/>
                <p:nvPr/>
              </p:nvSpPr>
              <p:spPr>
                <a:xfrm>
                  <a:off x="6399100" y="4857117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  <m:e>
                            <m:sSup>
                              <m:sSupPr>
                                <m:ctrlP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nb-NO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7641D7C3-6E64-464E-A743-34A6AC763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9100" y="4857117"/>
                  <a:ext cx="1430517" cy="1430517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7EA482-5BF8-0746-B4AA-560887E84FA1}"/>
                    </a:ext>
                  </a:extLst>
                </p:cNvPr>
                <p:cNvSpPr txBox="1"/>
                <p:nvPr/>
              </p:nvSpPr>
              <p:spPr>
                <a:xfrm>
                  <a:off x="8051932" y="5156876"/>
                  <a:ext cx="756617" cy="83099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sz="5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en-NO" sz="54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E37EA482-5BF8-0746-B4AA-560887E84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1932" y="5156876"/>
                  <a:ext cx="756617" cy="830997"/>
                </a:xfrm>
                <a:prstGeom prst="rect">
                  <a:avLst/>
                </a:prstGeom>
                <a:blipFill>
                  <a:blip r:embed="rId14"/>
                  <a:stretch>
                    <a:fillRect l="-13333" r="-15000"/>
                  </a:stretch>
                </a:blipFill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3C9DA6F-A76D-FD42-BD0E-DC8AE3AA737E}"/>
                    </a:ext>
                  </a:extLst>
                </p:cNvPr>
                <p:cNvSpPr/>
                <p:nvPr/>
              </p:nvSpPr>
              <p:spPr>
                <a:xfrm>
                  <a:off x="9168223" y="4857115"/>
                  <a:ext cx="1430517" cy="1430517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Pre>
                          <m:sPrePr>
                            <m:ctrlPr>
                              <a:rPr lang="en-NO" i="1" smtClean="0">
                                <a:latin typeface="Cambria Math" panose="02040503050406030204" pitchFamily="18" charset="0"/>
                              </a:rPr>
                            </m:ctrlPr>
                          </m:sPrePr>
                          <m:sub/>
                          <m:sup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p>
                          <m:e>
                            <m:r>
                              <a:rPr lang="nb-NO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sPre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43C9DA6F-A76D-FD42-BD0E-DC8AE3AA7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68223" y="4857115"/>
                  <a:ext cx="1430517" cy="1430517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5AC1DE3-F714-CA41-BDF8-65A2EC81574C}"/>
                    </a:ext>
                  </a:extLst>
                </p:cNvPr>
                <p:cNvSpPr/>
                <p:nvPr/>
              </p:nvSpPr>
              <p:spPr>
                <a:xfrm rot="21317972">
                  <a:off x="10620896" y="4625072"/>
                  <a:ext cx="405353" cy="40535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O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nb-NO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NO" dirty="0"/>
                </a:p>
              </p:txBody>
            </p:sp>
          </mc:Choice>
          <mc:Fallback xmlns=""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B5AC1DE3-F714-CA41-BDF8-65A2EC8157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317972">
                  <a:off x="10620896" y="4625072"/>
                  <a:ext cx="405353" cy="405353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N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3AD5C9F0-5CE0-7143-8193-998B09F2166B}"/>
                </a:ext>
              </a:extLst>
            </p:cNvPr>
            <p:cNvCxnSpPr>
              <a:cxnSpLocks/>
            </p:cNvCxnSpPr>
            <p:nvPr/>
          </p:nvCxnSpPr>
          <p:spPr>
            <a:xfrm rot="18873440">
              <a:off x="10893292" y="4482100"/>
              <a:ext cx="54125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A7041F2-3396-BD4D-BA0C-C92ED296233D}"/>
              </a:ext>
            </a:extLst>
          </p:cNvPr>
          <p:cNvSpPr/>
          <p:nvPr/>
        </p:nvSpPr>
        <p:spPr>
          <a:xfrm>
            <a:off x="3216900" y="20738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2EB7DB-F5C6-994E-A58E-0B9DF6304A97}"/>
              </a:ext>
            </a:extLst>
          </p:cNvPr>
          <p:cNvSpPr/>
          <p:nvPr/>
        </p:nvSpPr>
        <p:spPr>
          <a:xfrm>
            <a:off x="5716719" y="207387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45F699-D0B1-0C41-BAED-4F44A72E2D2A}"/>
              </a:ext>
            </a:extLst>
          </p:cNvPr>
          <p:cNvSpPr/>
          <p:nvPr/>
        </p:nvSpPr>
        <p:spPr>
          <a:xfrm>
            <a:off x="8755147" y="2073849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812894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ine</a:t>
            </a:r>
            <a:r>
              <a:rPr lang="en-NO" dirty="0"/>
              <a:t>lastic scattering (n,n)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574" y="485027"/>
                <a:ext cx="405353" cy="405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881" y="3296087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64" y="2783505"/>
                <a:ext cx="1430517" cy="143051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1784016" y="3498763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1759" y="91320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7287" y="2783505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512200" y="2580828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200" y="2580828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/>
              <p:nvPr/>
            </p:nvSpPr>
            <p:spPr>
              <a:xfrm rot="21317972">
                <a:off x="9278728" y="4216946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623090A-5F82-2649-9667-4D807218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17972">
                <a:off x="9278728" y="4216946"/>
                <a:ext cx="405353" cy="405353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6B36E1-B1E0-C74B-86B0-5323EDD5E8A5}"/>
              </a:ext>
            </a:extLst>
          </p:cNvPr>
          <p:cNvCxnSpPr>
            <a:cxnSpLocks/>
          </p:cNvCxnSpPr>
          <p:nvPr/>
        </p:nvCxnSpPr>
        <p:spPr>
          <a:xfrm>
            <a:off x="9662969" y="4531194"/>
            <a:ext cx="372538" cy="30487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A7041F2-3396-BD4D-BA0C-C92ED296233D}"/>
              </a:ext>
            </a:extLst>
          </p:cNvPr>
          <p:cNvSpPr/>
          <p:nvPr/>
        </p:nvSpPr>
        <p:spPr>
          <a:xfrm>
            <a:off x="3216900" y="20738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2EB7DB-F5C6-994E-A58E-0B9DF6304A97}"/>
              </a:ext>
            </a:extLst>
          </p:cNvPr>
          <p:cNvSpPr/>
          <p:nvPr/>
        </p:nvSpPr>
        <p:spPr>
          <a:xfrm>
            <a:off x="5716719" y="2073873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545F699-D0B1-0C41-BAED-4F44A72E2D2A}"/>
              </a:ext>
            </a:extLst>
          </p:cNvPr>
          <p:cNvSpPr/>
          <p:nvPr/>
        </p:nvSpPr>
        <p:spPr>
          <a:xfrm>
            <a:off x="8755147" y="2073849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48AF9D1-3DE1-EF47-8CBE-DDC5D7454E32}"/>
                  </a:ext>
                </a:extLst>
              </p:cNvPr>
              <p:cNvSpPr/>
              <p:nvPr/>
            </p:nvSpPr>
            <p:spPr>
              <a:xfrm>
                <a:off x="5996619" y="4232874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48AF9D1-3DE1-EF47-8CBE-DDC5D7454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619" y="4232874"/>
                <a:ext cx="405353" cy="405353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c 18">
            <a:extLst>
              <a:ext uri="{FF2B5EF4-FFF2-40B4-BE49-F238E27FC236}">
                <a16:creationId xmlns:a16="http://schemas.microsoft.com/office/drawing/2014/main" id="{F3F6F6C0-A142-B94A-AE10-0637264D8F8D}"/>
              </a:ext>
            </a:extLst>
          </p:cNvPr>
          <p:cNvSpPr/>
          <p:nvPr/>
        </p:nvSpPr>
        <p:spPr>
          <a:xfrm>
            <a:off x="5550324" y="4435550"/>
            <a:ext cx="1703296" cy="801039"/>
          </a:xfrm>
          <a:prstGeom prst="arc">
            <a:avLst/>
          </a:prstGeom>
          <a:ln w="28575"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7FC75EE-E9A9-364A-A39C-F38727A72C41}"/>
              </a:ext>
            </a:extLst>
          </p:cNvPr>
          <p:cNvCxnSpPr>
            <a:cxnSpLocks/>
          </p:cNvCxnSpPr>
          <p:nvPr/>
        </p:nvCxnSpPr>
        <p:spPr>
          <a:xfrm flipV="1">
            <a:off x="9763632" y="2326806"/>
            <a:ext cx="549292" cy="5049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6387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49BB5-E44A-A443-87DA-738E8457D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radiative</a:t>
            </a:r>
            <a:r>
              <a:rPr lang="en-NO" dirty="0"/>
              <a:t> capture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/>
              <p:nvPr/>
            </p:nvSpPr>
            <p:spPr>
              <a:xfrm>
                <a:off x="8561109" y="891848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392F74-DB4F-3B4E-8FA5-02F6DE51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1109" y="891848"/>
                <a:ext cx="405353" cy="40535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/>
              <p:nvPr/>
            </p:nvSpPr>
            <p:spPr>
              <a:xfrm>
                <a:off x="1753385" y="4133073"/>
                <a:ext cx="405353" cy="405353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25B7BA4-81DB-C545-93D6-9F12679A88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385" y="4133073"/>
                <a:ext cx="405353" cy="40535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/>
              <p:nvPr/>
            </p:nvSpPr>
            <p:spPr>
              <a:xfrm>
                <a:off x="3294668" y="3620491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4FB8831-DC07-7D46-A0C2-AA3F2763A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68" y="3620491"/>
                <a:ext cx="1430517" cy="143051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C56165-10E8-7444-8A04-E517B2A78D46}"/>
              </a:ext>
            </a:extLst>
          </p:cNvPr>
          <p:cNvCxnSpPr>
            <a:cxnSpLocks/>
          </p:cNvCxnSpPr>
          <p:nvPr/>
        </p:nvCxnSpPr>
        <p:spPr>
          <a:xfrm>
            <a:off x="2170520" y="4335749"/>
            <a:ext cx="54125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/>
              <p:nvPr/>
            </p:nvSpPr>
            <p:spPr>
              <a:xfrm>
                <a:off x="9614163" y="376476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44442ED-4FC2-EA41-9614-43CC3D8588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163" y="376476"/>
                <a:ext cx="1430517" cy="143051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/>
              <p:nvPr/>
            </p:nvSpPr>
            <p:spPr>
              <a:xfrm>
                <a:off x="6063791" y="3620491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p>
                            <m:sSupPr>
                              <m:ctrlP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nb-NO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137123C4-7BD4-134A-AABB-E29D5D3FEF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3791" y="3620491"/>
                <a:ext cx="1430517" cy="143051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/>
              <p:nvPr/>
            </p:nvSpPr>
            <p:spPr>
              <a:xfrm>
                <a:off x="8832914" y="3620489"/>
                <a:ext cx="1430517" cy="14305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NO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nb-NO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sPre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CFA23E08-5B3E-2E41-9327-CFE2A5B5F4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914" y="3620489"/>
                <a:ext cx="1430517" cy="143051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Freeform 18">
            <a:extLst>
              <a:ext uri="{FF2B5EF4-FFF2-40B4-BE49-F238E27FC236}">
                <a16:creationId xmlns:a16="http://schemas.microsoft.com/office/drawing/2014/main" id="{63653AB5-7B5A-E745-9E07-A2EC16E2C856}"/>
              </a:ext>
            </a:extLst>
          </p:cNvPr>
          <p:cNvSpPr/>
          <p:nvPr/>
        </p:nvSpPr>
        <p:spPr>
          <a:xfrm rot="19294626">
            <a:off x="9831672" y="3332631"/>
            <a:ext cx="1032036" cy="122918"/>
          </a:xfrm>
          <a:custGeom>
            <a:avLst/>
            <a:gdLst>
              <a:gd name="connsiteX0" fmla="*/ 0 w 751368"/>
              <a:gd name="connsiteY0" fmla="*/ 198485 h 205578"/>
              <a:gd name="connsiteX1" fmla="*/ 99238 w 751368"/>
              <a:gd name="connsiteY1" fmla="*/ 10 h 205578"/>
              <a:gd name="connsiteX2" fmla="*/ 205563 w 751368"/>
              <a:gd name="connsiteY2" fmla="*/ 205573 h 205578"/>
              <a:gd name="connsiteX3" fmla="*/ 304800 w 751368"/>
              <a:gd name="connsiteY3" fmla="*/ 7099 h 205578"/>
              <a:gd name="connsiteX4" fmla="*/ 396949 w 751368"/>
              <a:gd name="connsiteY4" fmla="*/ 198485 h 205578"/>
              <a:gd name="connsiteX5" fmla="*/ 496187 w 751368"/>
              <a:gd name="connsiteY5" fmla="*/ 10 h 205578"/>
              <a:gd name="connsiteX6" fmla="*/ 602512 w 751368"/>
              <a:gd name="connsiteY6" fmla="*/ 198485 h 205578"/>
              <a:gd name="connsiteX7" fmla="*/ 751368 w 751368"/>
              <a:gd name="connsiteY7" fmla="*/ 77982 h 20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1368" h="205578">
                <a:moveTo>
                  <a:pt x="0" y="198485"/>
                </a:moveTo>
                <a:cubicBezTo>
                  <a:pt x="32489" y="98657"/>
                  <a:pt x="64978" y="-1171"/>
                  <a:pt x="99238" y="10"/>
                </a:cubicBezTo>
                <a:cubicBezTo>
                  <a:pt x="133498" y="1191"/>
                  <a:pt x="171303" y="204392"/>
                  <a:pt x="205563" y="205573"/>
                </a:cubicBezTo>
                <a:cubicBezTo>
                  <a:pt x="239823" y="206755"/>
                  <a:pt x="272902" y="8280"/>
                  <a:pt x="304800" y="7099"/>
                </a:cubicBezTo>
                <a:cubicBezTo>
                  <a:pt x="336698" y="5918"/>
                  <a:pt x="365051" y="199666"/>
                  <a:pt x="396949" y="198485"/>
                </a:cubicBezTo>
                <a:cubicBezTo>
                  <a:pt x="428847" y="197304"/>
                  <a:pt x="461927" y="10"/>
                  <a:pt x="496187" y="10"/>
                </a:cubicBezTo>
                <a:cubicBezTo>
                  <a:pt x="530447" y="10"/>
                  <a:pt x="559982" y="185490"/>
                  <a:pt x="602512" y="198485"/>
                </a:cubicBezTo>
                <a:cubicBezTo>
                  <a:pt x="645042" y="211480"/>
                  <a:pt x="698205" y="144731"/>
                  <a:pt x="751368" y="77982"/>
                </a:cubicBez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O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2C074A-5B3B-544D-9CF5-0AFF25239369}"/>
                  </a:ext>
                </a:extLst>
              </p:cNvPr>
              <p:cNvSpPr/>
              <p:nvPr/>
            </p:nvSpPr>
            <p:spPr>
              <a:xfrm>
                <a:off x="10347690" y="3361999"/>
                <a:ext cx="3545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NO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D2C074A-5B3B-544D-9CF5-0AFF25239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7690" y="3361999"/>
                <a:ext cx="354584" cy="369332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DF930D2C-9CB5-E747-9632-AC699E595299}"/>
              </a:ext>
            </a:extLst>
          </p:cNvPr>
          <p:cNvSpPr/>
          <p:nvPr/>
        </p:nvSpPr>
        <p:spPr>
          <a:xfrm>
            <a:off x="3637289" y="286299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Before</a:t>
            </a:r>
            <a:endParaRPr lang="en-N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379290-8804-B446-8A44-5E791027B570}"/>
              </a:ext>
            </a:extLst>
          </p:cNvPr>
          <p:cNvSpPr/>
          <p:nvPr/>
        </p:nvSpPr>
        <p:spPr>
          <a:xfrm>
            <a:off x="6137108" y="286299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Intermediate</a:t>
            </a:r>
            <a:endParaRPr lang="en-NO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03DA54A-E61A-894E-A931-8FE8B3700C62}"/>
              </a:ext>
            </a:extLst>
          </p:cNvPr>
          <p:cNvSpPr/>
          <p:nvPr/>
        </p:nvSpPr>
        <p:spPr>
          <a:xfrm>
            <a:off x="9175536" y="286297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Times" pitchFamily="2" charset="0"/>
                <a:cs typeface="Times New Roman" panose="02020603050405020304" pitchFamily="18" charset="0"/>
              </a:rPr>
              <a:t>A</a:t>
            </a:r>
            <a:r>
              <a:rPr lang="en-NO" dirty="0">
                <a:latin typeface="Times" pitchFamily="2" charset="0"/>
                <a:cs typeface="Times New Roman" panose="02020603050405020304" pitchFamily="18" charset="0"/>
              </a:rPr>
              <a:t>fter </a:t>
            </a:r>
            <a:endParaRPr lang="en-NO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5E5175-A061-054F-9EA0-557EFFB9849C}"/>
              </a:ext>
            </a:extLst>
          </p:cNvPr>
          <p:cNvSpPr/>
          <p:nvPr/>
        </p:nvSpPr>
        <p:spPr>
          <a:xfrm>
            <a:off x="6325238" y="3140173"/>
            <a:ext cx="907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Compound </a:t>
            </a:r>
          </a:p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nucleus</a:t>
            </a:r>
            <a:endParaRPr lang="en-NO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A27ECB-B2F6-7A49-A794-051326D4341E}"/>
              </a:ext>
            </a:extLst>
          </p:cNvPr>
          <p:cNvSpPr/>
          <p:nvPr/>
        </p:nvSpPr>
        <p:spPr>
          <a:xfrm>
            <a:off x="10210689" y="3694373"/>
            <a:ext cx="676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P</a:t>
            </a:r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rompt </a:t>
            </a:r>
          </a:p>
          <a:p>
            <a:pPr algn="ctr"/>
            <a:r>
              <a:rPr lang="en-NO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" pitchFamily="2" charset="0"/>
                <a:cs typeface="Times New Roman" panose="02020603050405020304" pitchFamily="18" charset="0"/>
              </a:rPr>
              <a:t>gamma</a:t>
            </a:r>
          </a:p>
        </p:txBody>
      </p:sp>
      <p:pic>
        <p:nvPicPr>
          <p:cNvPr id="26" name="Picture 25" descr="A picture containing object&#10;&#10;Description automatically generated">
            <a:extLst>
              <a:ext uri="{FF2B5EF4-FFF2-40B4-BE49-F238E27FC236}">
                <a16:creationId xmlns:a16="http://schemas.microsoft.com/office/drawing/2014/main" id="{4DE09FF9-D8E6-534E-B0FC-70F7D28B9EE4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23" y="537704"/>
            <a:ext cx="2948940" cy="15411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67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373754-7383-E14B-98EA-D404D1320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339" y="515298"/>
            <a:ext cx="9941834" cy="56686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9CB76C-E7D3-9942-89A5-6C6932150892}"/>
              </a:ext>
            </a:extLst>
          </p:cNvPr>
          <p:cNvCxnSpPr>
            <a:cxnSpLocks/>
          </p:cNvCxnSpPr>
          <p:nvPr/>
        </p:nvCxnSpPr>
        <p:spPr>
          <a:xfrm>
            <a:off x="5524106" y="1112363"/>
            <a:ext cx="0" cy="4458878"/>
          </a:xfrm>
          <a:prstGeom prst="line">
            <a:avLst/>
          </a:prstGeom>
          <a:ln w="38100" cap="flat" cmpd="sng" algn="ctr">
            <a:solidFill>
              <a:schemeClr val="bg2">
                <a:lumMod val="75000"/>
                <a:alpha val="49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B10D395-03A0-8C46-807D-5FD61E6398CE}"/>
              </a:ext>
            </a:extLst>
          </p:cNvPr>
          <p:cNvSpPr/>
          <p:nvPr/>
        </p:nvSpPr>
        <p:spPr>
          <a:xfrm>
            <a:off x="5016595" y="1424960"/>
            <a:ext cx="1015022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non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Cadmium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cutoff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C30CD-8A70-7F47-90BC-CE1083F7B08E}"/>
                  </a:ext>
                </a:extLst>
              </p:cNvPr>
              <p:cNvSpPr/>
              <p:nvPr/>
            </p:nvSpPr>
            <p:spPr>
              <a:xfrm>
                <a:off x="3761123" y="1578848"/>
                <a:ext cx="677429" cy="7386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softEdge rad="317500"/>
              </a:effec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NO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venir Book" panose="02000503020000020003" pitchFamily="2" charset="0"/>
                    <a:cs typeface="Al Nile" pitchFamily="2" charset="-78"/>
                  </a:rPr>
                  <a:t>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nb-NO" sz="1400" b="1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en-N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 panose="02000503020000020003" pitchFamily="2" charset="0"/>
                  <a:cs typeface="Al Nile" pitchFamily="2" charset="-78"/>
                </a:endParaRPr>
              </a:p>
              <a:p>
                <a:pPr algn="ctr"/>
                <a:endParaRPr lang="en-NO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venir Book" panose="02000503020000020003" pitchFamily="2" charset="0"/>
                  <a:cs typeface="Al Nile" pitchFamily="2" charset="-78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DAC30CD-8A70-7F47-90BC-CE1083F7B0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1123" y="1578848"/>
                <a:ext cx="677429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softEdge rad="317500"/>
              </a:effectLst>
            </p:spPr>
            <p:txBody>
              <a:bodyPr/>
              <a:lstStyle/>
              <a:p>
                <a:r>
                  <a:rPr lang="en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9B45A64A-860F-934B-99CE-EB5CB4B13674}"/>
              </a:ext>
            </a:extLst>
          </p:cNvPr>
          <p:cNvSpPr/>
          <p:nvPr/>
        </p:nvSpPr>
        <p:spPr>
          <a:xfrm>
            <a:off x="7287382" y="2438916"/>
            <a:ext cx="1050289" cy="5232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non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Resonance</a:t>
            </a:r>
          </a:p>
          <a:p>
            <a:pPr algn="ctr"/>
            <a:endParaRPr lang="en-NO" sz="1400" b="1" dirty="0">
              <a:solidFill>
                <a:schemeClr val="tx1">
                  <a:lumMod val="75000"/>
                  <a:lumOff val="25000"/>
                </a:schemeClr>
              </a:solidFill>
              <a:latin typeface="Avenir Book" panose="02000503020000020003" pitchFamily="2" charset="0"/>
              <a:cs typeface="Al Nile" pitchFamily="2" charset="-7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0CFDAA-F8F3-C74A-8930-A195EB44776F}"/>
              </a:ext>
            </a:extLst>
          </p:cNvPr>
          <p:cNvSpPr/>
          <p:nvPr/>
        </p:nvSpPr>
        <p:spPr>
          <a:xfrm>
            <a:off x="8733617" y="5042512"/>
            <a:ext cx="2281033" cy="738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txBody>
          <a:bodyPr wrap="squar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High-energy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region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B261A3-618E-714A-ABE0-9D57778084D5}"/>
              </a:ext>
            </a:extLst>
          </p:cNvPr>
          <p:cNvSpPr/>
          <p:nvPr/>
        </p:nvSpPr>
        <p:spPr>
          <a:xfrm>
            <a:off x="5524098" y="5047043"/>
            <a:ext cx="3209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Intermediate-energy </a:t>
            </a:r>
          </a:p>
          <a:p>
            <a:pPr algn="ctr"/>
            <a:r>
              <a:rPr lang="en-NO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 panose="02000503020000020003" pitchFamily="2" charset="0"/>
                <a:cs typeface="Al Nile" pitchFamily="2" charset="-78"/>
              </a:rPr>
              <a:t>region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242D34-1B66-8D41-92EB-BE4F91F75CAE}"/>
              </a:ext>
            </a:extLst>
          </p:cNvPr>
          <p:cNvSpPr/>
          <p:nvPr/>
        </p:nvSpPr>
        <p:spPr>
          <a:xfrm>
            <a:off x="2314576" y="5047043"/>
            <a:ext cx="32095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NO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Low-energy </a:t>
            </a:r>
          </a:p>
          <a:p>
            <a:pPr algn="ctr"/>
            <a:r>
              <a:rPr lang="en-NO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  <a:cs typeface="Times New Roman" panose="02020603050405020304" pitchFamily="18" charset="0"/>
              </a:rPr>
              <a:t>region </a:t>
            </a:r>
          </a:p>
        </p:txBody>
      </p:sp>
    </p:spTree>
    <p:extLst>
      <p:ext uri="{BB962C8B-B14F-4D97-AF65-F5344CB8AC3E}">
        <p14:creationId xmlns:p14="http://schemas.microsoft.com/office/powerpoint/2010/main" val="167401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8B3B135E-9270-DB4C-8F3B-CA7DFE37D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40" y="1327638"/>
            <a:ext cx="6540500" cy="50546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BF8D51-9053-4848-8B92-8D122B6E9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641" y="4093265"/>
            <a:ext cx="3403600" cy="2616200"/>
          </a:xfrm>
          <a:prstGeom prst="rect">
            <a:avLst/>
          </a:prstGeom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144812A6-24ED-3248-80FB-95F886024163}"/>
              </a:ext>
            </a:extLst>
          </p:cNvPr>
          <p:cNvGrpSpPr/>
          <p:nvPr/>
        </p:nvGrpSpPr>
        <p:grpSpPr>
          <a:xfrm>
            <a:off x="1923049" y="1606526"/>
            <a:ext cx="1996764" cy="1668936"/>
            <a:chOff x="2236557" y="4566224"/>
            <a:chExt cx="1996764" cy="1668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CFF3D7-2C61-734E-A03D-E9948DEFC7D8}"/>
                </a:ext>
              </a:extLst>
            </p:cNvPr>
            <p:cNvSpPr/>
            <p:nvPr/>
          </p:nvSpPr>
          <p:spPr>
            <a:xfrm>
              <a:off x="2994460" y="4801845"/>
              <a:ext cx="338172" cy="120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E28693-6DB7-4245-BF12-ABB3BB1CFA5A}"/>
                </a:ext>
              </a:extLst>
            </p:cNvPr>
            <p:cNvSpPr/>
            <p:nvPr/>
          </p:nvSpPr>
          <p:spPr>
            <a:xfrm>
              <a:off x="3455345" y="4801845"/>
              <a:ext cx="192294" cy="1208381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231F24-C6D1-5745-8450-D41293531541}"/>
                </a:ext>
              </a:extLst>
            </p:cNvPr>
            <p:cNvSpPr/>
            <p:nvPr/>
          </p:nvSpPr>
          <p:spPr>
            <a:xfrm>
              <a:off x="3770351" y="4801845"/>
              <a:ext cx="338172" cy="120838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2D343F-C782-574B-AD33-0D774A5203A5}"/>
                </a:ext>
              </a:extLst>
            </p:cNvPr>
            <p:cNvSpPr txBox="1"/>
            <p:nvPr/>
          </p:nvSpPr>
          <p:spPr>
            <a:xfrm>
              <a:off x="3390709" y="4566224"/>
              <a:ext cx="39305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latin typeface="Times" pitchFamily="2" charset="0"/>
                </a:rPr>
                <a:t>G</a:t>
              </a:r>
              <a:r>
                <a:rPr lang="en-NO" sz="1100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4678370-0479-5049-BB55-CA66A94E8FB8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300708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6A428C8-732A-F74D-88EF-505AC1244A88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377990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0660549-31F1-7D41-8EFB-6BE63989EF9E}"/>
                </a:ext>
              </a:extLst>
            </p:cNvPr>
            <p:cNvCxnSpPr>
              <a:cxnSpLocks/>
            </p:cNvCxnSpPr>
            <p:nvPr/>
          </p:nvCxnSpPr>
          <p:spPr>
            <a:xfrm>
              <a:off x="2332174" y="5454553"/>
              <a:ext cx="122636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85E74B-41E4-5B40-8EC1-7D3475303C09}"/>
                </a:ext>
              </a:extLst>
            </p:cNvPr>
            <p:cNvSpPr txBox="1"/>
            <p:nvPr/>
          </p:nvSpPr>
          <p:spPr>
            <a:xfrm>
              <a:off x="2236557" y="5062840"/>
              <a:ext cx="7334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Neutrons</a:t>
              </a:r>
              <a:endParaRPr lang="en-NO" sz="1100" dirty="0">
                <a:latin typeface="Times" pitchFamily="2" charset="0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63522FDB-7EA2-1F4C-B5D3-844108246B34}"/>
                </a:ext>
              </a:extLst>
            </p:cNvPr>
            <p:cNvSpPr/>
            <p:nvPr/>
          </p:nvSpPr>
          <p:spPr>
            <a:xfrm>
              <a:off x="3545880" y="5114357"/>
              <a:ext cx="353474" cy="100966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12700">
              <a:solidFill>
                <a:srgbClr val="0072C3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BE20192-D741-A544-8815-7FDC00FCE480}"/>
                </a:ext>
              </a:extLst>
            </p:cNvPr>
            <p:cNvSpPr/>
            <p:nvPr/>
          </p:nvSpPr>
          <p:spPr>
            <a:xfrm flipH="1">
              <a:off x="3111160" y="5074987"/>
              <a:ext cx="440950" cy="147666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12700">
              <a:solidFill>
                <a:srgbClr val="EB47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B75CBD4-4970-F341-B712-58DF164A2ACE}"/>
                </a:ext>
              </a:extLst>
            </p:cNvPr>
            <p:cNvSpPr txBox="1"/>
            <p:nvPr/>
          </p:nvSpPr>
          <p:spPr>
            <a:xfrm>
              <a:off x="3689582" y="5973550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sensor</a:t>
              </a:r>
              <a:endParaRPr lang="en-NO" sz="1100" dirty="0">
                <a:latin typeface="Times" pitchFamily="2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0A40F1A-6F59-B14E-A8E1-21883056EF00}"/>
                </a:ext>
              </a:extLst>
            </p:cNvPr>
            <p:cNvSpPr txBox="1"/>
            <p:nvPr/>
          </p:nvSpPr>
          <p:spPr>
            <a:xfrm>
              <a:off x="2900590" y="5970463"/>
              <a:ext cx="5437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sz="1100" dirty="0">
                  <a:latin typeface="Times" pitchFamily="2" charset="0"/>
                </a:rPr>
                <a:t>sensor</a:t>
              </a:r>
              <a:endParaRPr lang="en-NO" sz="1100" dirty="0">
                <a:latin typeface="Times" pitchFamily="2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E0829E-45D5-AA47-9103-4967F139BBD4}"/>
              </a:ext>
            </a:extLst>
          </p:cNvPr>
          <p:cNvGrpSpPr/>
          <p:nvPr/>
        </p:nvGrpSpPr>
        <p:grpSpPr>
          <a:xfrm>
            <a:off x="8885062" y="55211"/>
            <a:ext cx="3159974" cy="2575288"/>
            <a:chOff x="8109175" y="1420715"/>
            <a:chExt cx="3159975" cy="2575288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B80D9C6-8269-5B49-865B-DFC9040761C2}"/>
                </a:ext>
              </a:extLst>
            </p:cNvPr>
            <p:cNvSpPr/>
            <p:nvPr/>
          </p:nvSpPr>
          <p:spPr>
            <a:xfrm>
              <a:off x="9306130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79D9D5A-EB7C-764C-A56A-EC203E023699}"/>
                </a:ext>
              </a:extLst>
            </p:cNvPr>
            <p:cNvSpPr/>
            <p:nvPr/>
          </p:nvSpPr>
          <p:spPr>
            <a:xfrm>
              <a:off x="10062755" y="1790047"/>
              <a:ext cx="315686" cy="1894114"/>
            </a:xfrm>
            <a:prstGeom prst="rect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DC80A33-061E-864B-871A-72A269BA231E}"/>
                </a:ext>
              </a:extLst>
            </p:cNvPr>
            <p:cNvSpPr/>
            <p:nvPr/>
          </p:nvSpPr>
          <p:spPr>
            <a:xfrm>
              <a:off x="10579895" y="1790047"/>
              <a:ext cx="555171" cy="18941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8C16BFB-84A0-3744-905A-2AFC153EAB4B}"/>
                </a:ext>
              </a:extLst>
            </p:cNvPr>
            <p:cNvSpPr txBox="1"/>
            <p:nvPr/>
          </p:nvSpPr>
          <p:spPr>
            <a:xfrm>
              <a:off x="10003924" y="1420715"/>
              <a:ext cx="5245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Times" pitchFamily="2" charset="0"/>
                </a:rPr>
                <a:t>G</a:t>
              </a:r>
              <a:r>
                <a:rPr lang="en-NO" dirty="0">
                  <a:latin typeface="Times" pitchFamily="2" charset="0"/>
                </a:rPr>
                <a:t>d 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769AAE4-E68A-9B43-9F92-E21059873089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57200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A2F9807-D3AD-9741-A175-B8251F1B8BCD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693142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E5DF498-3AF6-1A4F-BBA0-4B04B3A99B9A}"/>
                </a:ext>
              </a:extLst>
            </p:cNvPr>
            <p:cNvCxnSpPr>
              <a:cxnSpLocks/>
            </p:cNvCxnSpPr>
            <p:nvPr/>
          </p:nvCxnSpPr>
          <p:spPr>
            <a:xfrm>
              <a:off x="8218868" y="2813154"/>
              <a:ext cx="20133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D62E2B8-DB3B-C14C-9843-74E66001A4CF}"/>
                </a:ext>
              </a:extLst>
            </p:cNvPr>
            <p:cNvSpPr txBox="1"/>
            <p:nvPr/>
          </p:nvSpPr>
          <p:spPr>
            <a:xfrm>
              <a:off x="8109175" y="2199151"/>
              <a:ext cx="1204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Neutrons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0041FC92-CA08-B645-B4EB-86C346EE8344}"/>
                </a:ext>
              </a:extLst>
            </p:cNvPr>
            <p:cNvSpPr/>
            <p:nvPr/>
          </p:nvSpPr>
          <p:spPr>
            <a:xfrm>
              <a:off x="10211386" y="2279903"/>
              <a:ext cx="580292" cy="158263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0072C3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70D2D787-D058-6340-AD8D-715BBCF5B11F}"/>
                </a:ext>
              </a:extLst>
            </p:cNvPr>
            <p:cNvSpPr/>
            <p:nvPr/>
          </p:nvSpPr>
          <p:spPr>
            <a:xfrm flipH="1">
              <a:off x="9497714" y="2218191"/>
              <a:ext cx="723900" cy="231464"/>
            </a:xfrm>
            <a:custGeom>
              <a:avLst/>
              <a:gdLst>
                <a:gd name="connsiteX0" fmla="*/ 0 w 580292"/>
                <a:gd name="connsiteY0" fmla="*/ 158263 h 158263"/>
                <a:gd name="connsiteX1" fmla="*/ 87923 w 580292"/>
                <a:gd name="connsiteY1" fmla="*/ 105509 h 158263"/>
                <a:gd name="connsiteX2" fmla="*/ 167054 w 580292"/>
                <a:gd name="connsiteY2" fmla="*/ 114301 h 158263"/>
                <a:gd name="connsiteX3" fmla="*/ 219808 w 580292"/>
                <a:gd name="connsiteY3" fmla="*/ 140678 h 158263"/>
                <a:gd name="connsiteX4" fmla="*/ 246185 w 580292"/>
                <a:gd name="connsiteY4" fmla="*/ 149470 h 158263"/>
                <a:gd name="connsiteX5" fmla="*/ 342900 w 580292"/>
                <a:gd name="connsiteY5" fmla="*/ 140678 h 158263"/>
                <a:gd name="connsiteX6" fmla="*/ 369277 w 580292"/>
                <a:gd name="connsiteY6" fmla="*/ 131886 h 158263"/>
                <a:gd name="connsiteX7" fmla="*/ 378069 w 580292"/>
                <a:gd name="connsiteY7" fmla="*/ 105509 h 158263"/>
                <a:gd name="connsiteX8" fmla="*/ 404446 w 580292"/>
                <a:gd name="connsiteY8" fmla="*/ 87924 h 158263"/>
                <a:gd name="connsiteX9" fmla="*/ 439616 w 580292"/>
                <a:gd name="connsiteY9" fmla="*/ 35170 h 158263"/>
                <a:gd name="connsiteX10" fmla="*/ 465992 w 580292"/>
                <a:gd name="connsiteY10" fmla="*/ 17586 h 158263"/>
                <a:gd name="connsiteX11" fmla="*/ 492369 w 580292"/>
                <a:gd name="connsiteY11" fmla="*/ 8793 h 158263"/>
                <a:gd name="connsiteX12" fmla="*/ 580292 w 580292"/>
                <a:gd name="connsiteY12" fmla="*/ 1 h 15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0292" h="158263">
                  <a:moveTo>
                    <a:pt x="0" y="158263"/>
                  </a:moveTo>
                  <a:cubicBezTo>
                    <a:pt x="5243" y="154518"/>
                    <a:pt x="61098" y="105509"/>
                    <a:pt x="87923" y="105509"/>
                  </a:cubicBezTo>
                  <a:cubicBezTo>
                    <a:pt x="114462" y="105509"/>
                    <a:pt x="140677" y="111370"/>
                    <a:pt x="167054" y="114301"/>
                  </a:cubicBezTo>
                  <a:cubicBezTo>
                    <a:pt x="233353" y="136400"/>
                    <a:pt x="151631" y="106590"/>
                    <a:pt x="219808" y="140678"/>
                  </a:cubicBezTo>
                  <a:cubicBezTo>
                    <a:pt x="228097" y="144823"/>
                    <a:pt x="237393" y="146539"/>
                    <a:pt x="246185" y="149470"/>
                  </a:cubicBezTo>
                  <a:cubicBezTo>
                    <a:pt x="278423" y="146539"/>
                    <a:pt x="310854" y="145256"/>
                    <a:pt x="342900" y="140678"/>
                  </a:cubicBezTo>
                  <a:cubicBezTo>
                    <a:pt x="352075" y="139367"/>
                    <a:pt x="362724" y="138439"/>
                    <a:pt x="369277" y="131886"/>
                  </a:cubicBezTo>
                  <a:cubicBezTo>
                    <a:pt x="375830" y="125333"/>
                    <a:pt x="372279" y="112746"/>
                    <a:pt x="378069" y="105509"/>
                  </a:cubicBezTo>
                  <a:cubicBezTo>
                    <a:pt x="384670" y="97257"/>
                    <a:pt x="395654" y="93786"/>
                    <a:pt x="404446" y="87924"/>
                  </a:cubicBezTo>
                  <a:cubicBezTo>
                    <a:pt x="416169" y="70339"/>
                    <a:pt x="422031" y="46893"/>
                    <a:pt x="439616" y="35170"/>
                  </a:cubicBezTo>
                  <a:cubicBezTo>
                    <a:pt x="448408" y="29309"/>
                    <a:pt x="456541" y="22312"/>
                    <a:pt x="465992" y="17586"/>
                  </a:cubicBezTo>
                  <a:cubicBezTo>
                    <a:pt x="474282" y="13441"/>
                    <a:pt x="483227" y="10317"/>
                    <a:pt x="492369" y="8793"/>
                  </a:cubicBezTo>
                  <a:cubicBezTo>
                    <a:pt x="547062" y="-323"/>
                    <a:pt x="547981" y="1"/>
                    <a:pt x="580292" y="1"/>
                  </a:cubicBezTo>
                </a:path>
              </a:pathLst>
            </a:custGeom>
            <a:noFill/>
            <a:ln w="28575">
              <a:solidFill>
                <a:srgbClr val="EB4700"/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O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EA76505-3EFA-B14B-800C-5D5C27B3C8E3}"/>
                </a:ext>
              </a:extLst>
            </p:cNvPr>
            <p:cNvSpPr txBox="1"/>
            <p:nvPr/>
          </p:nvSpPr>
          <p:spPr>
            <a:xfrm>
              <a:off x="10494579" y="3626671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5AC328-336E-F140-BF7F-E3792B24A692}"/>
                </a:ext>
              </a:extLst>
            </p:cNvPr>
            <p:cNvSpPr txBox="1"/>
            <p:nvPr/>
          </p:nvSpPr>
          <p:spPr>
            <a:xfrm>
              <a:off x="9199305" y="3621832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b-NO" dirty="0">
                  <a:latin typeface="Times" pitchFamily="2" charset="0"/>
                </a:rPr>
                <a:t>sensor</a:t>
              </a:r>
              <a:endParaRPr lang="en-NO" dirty="0">
                <a:latin typeface="Time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7757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2908</TotalTime>
  <Words>154</Words>
  <Application>Microsoft Macintosh PowerPoint</Application>
  <PresentationFormat>Widescreen</PresentationFormat>
  <Paragraphs>93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Avenir Book</vt:lpstr>
      <vt:lpstr>Calibri</vt:lpstr>
      <vt:lpstr>Calibri Light</vt:lpstr>
      <vt:lpstr>Cambria Math</vt:lpstr>
      <vt:lpstr>Candara</vt:lpstr>
      <vt:lpstr>Times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Elastic scattering (n,n’)</vt:lpstr>
      <vt:lpstr>inelastic scattering (n,n)</vt:lpstr>
      <vt:lpstr>radiative capture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Marie Setterdahl</dc:creator>
  <cp:lastModifiedBy>Lena Marie Setterdahl</cp:lastModifiedBy>
  <cp:revision>19</cp:revision>
  <dcterms:created xsi:type="dcterms:W3CDTF">2020-05-03T13:51:48Z</dcterms:created>
  <dcterms:modified xsi:type="dcterms:W3CDTF">2020-09-07T13:56:09Z</dcterms:modified>
</cp:coreProperties>
</file>